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71" r:id="rId7"/>
    <p:sldId id="257" r:id="rId8"/>
    <p:sldId id="258" r:id="rId9"/>
    <p:sldId id="275" r:id="rId10"/>
    <p:sldId id="277" r:id="rId11"/>
    <p:sldId id="278" r:id="rId12"/>
    <p:sldId id="280" r:id="rId13"/>
    <p:sldId id="279" r:id="rId14"/>
    <p:sldId id="281" r:id="rId15"/>
    <p:sldId id="282" r:id="rId16"/>
    <p:sldId id="283" r:id="rId17"/>
    <p:sldId id="28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31CF6E2-212C-4F3E-82F1-3FDF559F2E71}" type="datetimeFigureOut">
              <a:rPr lang="en-CA" smtClean="0"/>
              <a:t>01/03/2013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411834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1CF6E2-212C-4F3E-82F1-3FDF559F2E71}" type="datetimeFigureOut">
              <a:rPr lang="en-CA" smtClean="0"/>
              <a:t>01/03/2013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417323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1CF6E2-212C-4F3E-82F1-3FDF559F2E71}" type="datetimeFigureOut">
              <a:rPr lang="en-CA" smtClean="0"/>
              <a:t>01/03/2013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418192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31CF6E2-212C-4F3E-82F1-3FDF559F2E71}" type="datetimeFigureOut">
              <a:rPr lang="en-CA" smtClean="0"/>
              <a:t>01/03/2013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250295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CF6E2-212C-4F3E-82F1-3FDF559F2E71}" type="datetimeFigureOut">
              <a:rPr lang="en-CA" smtClean="0"/>
              <a:t>01/03/2013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220539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31CF6E2-212C-4F3E-82F1-3FDF559F2E71}" type="datetimeFigureOut">
              <a:rPr lang="en-CA" smtClean="0"/>
              <a:t>01/03/2013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296893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31CF6E2-212C-4F3E-82F1-3FDF559F2E71}" type="datetimeFigureOut">
              <a:rPr lang="en-CA" smtClean="0"/>
              <a:t>01/03/2013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253804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31CF6E2-212C-4F3E-82F1-3FDF559F2E71}" type="datetimeFigureOut">
              <a:rPr lang="en-CA" smtClean="0"/>
              <a:t>01/03/2013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2695509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CF6E2-212C-4F3E-82F1-3FDF559F2E71}" type="datetimeFigureOut">
              <a:rPr lang="en-CA" smtClean="0"/>
              <a:t>01/03/2013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33048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CF6E2-212C-4F3E-82F1-3FDF559F2E71}" type="datetimeFigureOut">
              <a:rPr lang="en-CA" smtClean="0"/>
              <a:t>01/03/2013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242174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CF6E2-212C-4F3E-82F1-3FDF559F2E71}" type="datetimeFigureOut">
              <a:rPr lang="en-CA" smtClean="0"/>
              <a:t>01/03/2013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CB7E24-1C51-4116-9EA3-8C000111F927}" type="slidenum">
              <a:rPr lang="en-CA" smtClean="0"/>
              <a:t>‹#›</a:t>
            </a:fld>
            <a:endParaRPr lang="en-CA"/>
          </a:p>
        </p:txBody>
      </p:sp>
    </p:spTree>
    <p:extLst>
      <p:ext uri="{BB962C8B-B14F-4D97-AF65-F5344CB8AC3E}">
        <p14:creationId xmlns:p14="http://schemas.microsoft.com/office/powerpoint/2010/main" val="2628146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CF6E2-212C-4F3E-82F1-3FDF559F2E71}" type="datetimeFigureOut">
              <a:rPr lang="en-CA" smtClean="0"/>
              <a:t>01/03/2013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B7E24-1C51-4116-9EA3-8C000111F927}" type="slidenum">
              <a:rPr lang="en-CA" smtClean="0"/>
              <a:t>‹#›</a:t>
            </a:fld>
            <a:endParaRPr lang="en-CA"/>
          </a:p>
        </p:txBody>
      </p:sp>
    </p:spTree>
    <p:extLst>
      <p:ext uri="{BB962C8B-B14F-4D97-AF65-F5344CB8AC3E}">
        <p14:creationId xmlns:p14="http://schemas.microsoft.com/office/powerpoint/2010/main" val="1644590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717032"/>
            <a:ext cx="7772400" cy="1470025"/>
          </a:xfrm>
        </p:spPr>
        <p:txBody>
          <a:bodyPr/>
          <a:lstStyle/>
          <a:p>
            <a:pPr algn="l"/>
            <a:r>
              <a:rPr lang="en-CA" b="1" dirty="0" smtClean="0">
                <a:solidFill>
                  <a:schemeClr val="bg1"/>
                </a:solidFill>
              </a:rPr>
              <a:t>A Primer on Project Based Learning</a:t>
            </a:r>
            <a:endParaRPr lang="en-CA" b="1" dirty="0">
              <a:solidFill>
                <a:schemeClr val="bg1"/>
              </a:solidFill>
            </a:endParaRPr>
          </a:p>
        </p:txBody>
      </p:sp>
      <p:sp>
        <p:nvSpPr>
          <p:cNvPr id="3" name="Subtitle 2"/>
          <p:cNvSpPr>
            <a:spLocks noGrp="1"/>
          </p:cNvSpPr>
          <p:nvPr>
            <p:ph type="subTitle" idx="1"/>
          </p:nvPr>
        </p:nvSpPr>
        <p:spPr>
          <a:xfrm>
            <a:off x="611560" y="5301208"/>
            <a:ext cx="6400800" cy="838944"/>
          </a:xfrm>
        </p:spPr>
        <p:txBody>
          <a:bodyPr/>
          <a:lstStyle/>
          <a:p>
            <a:pPr algn="l"/>
            <a:r>
              <a:rPr lang="en-CA" dirty="0" smtClean="0">
                <a:solidFill>
                  <a:schemeClr val="bg1"/>
                </a:solidFill>
              </a:rPr>
              <a:t>Why We </a:t>
            </a:r>
            <a:r>
              <a:rPr lang="en-CA" dirty="0">
                <a:solidFill>
                  <a:schemeClr val="bg1"/>
                </a:solidFill>
              </a:rPr>
              <a:t>D</a:t>
            </a:r>
            <a:r>
              <a:rPr lang="en-CA" dirty="0" smtClean="0">
                <a:solidFill>
                  <a:schemeClr val="bg1"/>
                </a:solidFill>
              </a:rPr>
              <a:t>o </a:t>
            </a:r>
            <a:r>
              <a:rPr lang="en-CA" dirty="0">
                <a:solidFill>
                  <a:schemeClr val="bg1"/>
                </a:solidFill>
              </a:rPr>
              <a:t>W</a:t>
            </a:r>
            <a:r>
              <a:rPr lang="en-CA" dirty="0" smtClean="0">
                <a:solidFill>
                  <a:schemeClr val="bg1"/>
                </a:solidFill>
              </a:rPr>
              <a:t>hat We </a:t>
            </a:r>
            <a:r>
              <a:rPr lang="en-CA" dirty="0">
                <a:solidFill>
                  <a:schemeClr val="bg1"/>
                </a:solidFill>
              </a:rPr>
              <a:t>D</a:t>
            </a:r>
            <a:r>
              <a:rPr lang="en-CA" dirty="0" smtClean="0">
                <a:solidFill>
                  <a:schemeClr val="bg1"/>
                </a:solidFill>
              </a:rPr>
              <a:t>o…</a:t>
            </a:r>
            <a:endParaRPr lang="en-CA" dirty="0">
              <a:solidFill>
                <a:schemeClr val="bg1"/>
              </a:solidFill>
            </a:endParaRPr>
          </a:p>
        </p:txBody>
      </p:sp>
    </p:spTree>
    <p:extLst>
      <p:ext uri="{BB962C8B-B14F-4D97-AF65-F5344CB8AC3E}">
        <p14:creationId xmlns:p14="http://schemas.microsoft.com/office/powerpoint/2010/main" val="166612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solidFill>
                  <a:schemeClr val="bg1"/>
                </a:solidFill>
              </a:rPr>
              <a:t>Introduction of your Grade </a:t>
            </a:r>
            <a:r>
              <a:rPr lang="en-CA" smtClean="0">
                <a:solidFill>
                  <a:schemeClr val="bg1"/>
                </a:solidFill>
              </a:rPr>
              <a:t>Specific Project…</a:t>
            </a:r>
            <a:endParaRPr lang="en-CA">
              <a:solidFill>
                <a:schemeClr val="bg1"/>
              </a:solidFill>
            </a:endParaRPr>
          </a:p>
        </p:txBody>
      </p:sp>
      <p:sp>
        <p:nvSpPr>
          <p:cNvPr id="3" name="Content Placeholder 2"/>
          <p:cNvSpPr>
            <a:spLocks noGrp="1"/>
          </p:cNvSpPr>
          <p:nvPr>
            <p:ph idx="1"/>
          </p:nvPr>
        </p:nvSpPr>
        <p:spPr>
          <a:xfrm>
            <a:off x="457200" y="2780928"/>
            <a:ext cx="4186808" cy="2664296"/>
          </a:xfrm>
        </p:spPr>
        <p:txBody>
          <a:bodyPr>
            <a:normAutofit/>
          </a:bodyPr>
          <a:lstStyle/>
          <a:p>
            <a:pPr marL="0" indent="0">
              <a:buNone/>
            </a:pPr>
            <a:r>
              <a:rPr lang="en-US" dirty="0" smtClean="0">
                <a:solidFill>
                  <a:schemeClr val="bg1"/>
                </a:solidFill>
              </a:rPr>
              <a:t>A New Perspective</a:t>
            </a:r>
          </a:p>
          <a:p>
            <a:pPr marL="0" indent="0">
              <a:buNone/>
            </a:pPr>
            <a:endParaRPr lang="en-US" dirty="0">
              <a:solidFill>
                <a:schemeClr val="bg1"/>
              </a:solidFill>
            </a:endParaRPr>
          </a:p>
          <a:p>
            <a:pPr marL="0" indent="0">
              <a:buNone/>
            </a:pPr>
            <a:r>
              <a:rPr lang="en-CA" sz="2800" b="1" i="1" dirty="0">
                <a:solidFill>
                  <a:schemeClr val="bg1"/>
                </a:solidFill>
              </a:rPr>
              <a:t>How do new ideas change the way we see the world?</a:t>
            </a:r>
            <a:endParaRPr lang="en-CA" sz="2800" b="1" i="1"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2534766"/>
            <a:ext cx="3810000" cy="283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2296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Burning Questions</a:t>
            </a:r>
            <a:endParaRPr lang="en-CA" dirty="0">
              <a:solidFill>
                <a:schemeClr val="bg1"/>
              </a:solidFill>
            </a:endParaRPr>
          </a:p>
        </p:txBody>
      </p:sp>
      <p:sp>
        <p:nvSpPr>
          <p:cNvPr id="3" name="Content Placeholder 2"/>
          <p:cNvSpPr>
            <a:spLocks noGrp="1"/>
          </p:cNvSpPr>
          <p:nvPr>
            <p:ph idx="1"/>
          </p:nvPr>
        </p:nvSpPr>
        <p:spPr>
          <a:xfrm>
            <a:off x="179512" y="4293096"/>
            <a:ext cx="8784976" cy="2232248"/>
          </a:xfrm>
        </p:spPr>
        <p:txBody>
          <a:bodyPr/>
          <a:lstStyle/>
          <a:p>
            <a:r>
              <a:rPr lang="en-US" dirty="0" smtClean="0">
                <a:solidFill>
                  <a:schemeClr val="bg1"/>
                </a:solidFill>
              </a:rPr>
              <a:t>What essential question can we explore scientifically?</a:t>
            </a:r>
          </a:p>
          <a:p>
            <a:r>
              <a:rPr lang="en-US" dirty="0" smtClean="0">
                <a:solidFill>
                  <a:schemeClr val="bg1"/>
                </a:solidFill>
              </a:rPr>
              <a:t>How do we move students from PowerPoint toward authentic POL?</a:t>
            </a:r>
          </a:p>
          <a:p>
            <a:endParaRPr lang="en-CA" dirty="0">
              <a:solidFill>
                <a:schemeClr val="bg1"/>
              </a:solidFill>
            </a:endParaRPr>
          </a:p>
        </p:txBody>
      </p:sp>
    </p:spTree>
    <p:extLst>
      <p:ext uri="{BB962C8B-B14F-4D97-AF65-F5344CB8AC3E}">
        <p14:creationId xmlns:p14="http://schemas.microsoft.com/office/powerpoint/2010/main" val="2540718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Clarifying Questions</a:t>
            </a:r>
            <a:endParaRPr lang="en-CA" dirty="0">
              <a:solidFill>
                <a:schemeClr val="bg1"/>
              </a:solidFill>
            </a:endParaRPr>
          </a:p>
        </p:txBody>
      </p:sp>
      <p:sp>
        <p:nvSpPr>
          <p:cNvPr id="3" name="Content Placeholder 2"/>
          <p:cNvSpPr>
            <a:spLocks noGrp="1"/>
          </p:cNvSpPr>
          <p:nvPr>
            <p:ph idx="1"/>
          </p:nvPr>
        </p:nvSpPr>
        <p:spPr>
          <a:xfrm>
            <a:off x="457200" y="2204864"/>
            <a:ext cx="3322712" cy="3888432"/>
          </a:xfrm>
        </p:spPr>
        <p:txBody>
          <a:bodyPr>
            <a:normAutofit lnSpcReduction="10000"/>
          </a:bodyPr>
          <a:lstStyle/>
          <a:p>
            <a:r>
              <a:rPr lang="en-US" dirty="0" smtClean="0">
                <a:solidFill>
                  <a:schemeClr val="bg1"/>
                </a:solidFill>
              </a:rPr>
              <a:t>5 minutes</a:t>
            </a:r>
          </a:p>
          <a:p>
            <a:endParaRPr lang="en-US" dirty="0">
              <a:solidFill>
                <a:schemeClr val="bg1"/>
              </a:solidFill>
            </a:endParaRPr>
          </a:p>
          <a:p>
            <a:r>
              <a:rPr lang="en-US" dirty="0" smtClean="0">
                <a:solidFill>
                  <a:schemeClr val="bg1"/>
                </a:solidFill>
              </a:rPr>
              <a:t>Your chance to clarify.</a:t>
            </a:r>
          </a:p>
          <a:p>
            <a:endParaRPr lang="en-US" dirty="0">
              <a:solidFill>
                <a:schemeClr val="bg1"/>
              </a:solidFill>
            </a:endParaRPr>
          </a:p>
          <a:p>
            <a:r>
              <a:rPr lang="en-US" dirty="0" smtClean="0">
                <a:solidFill>
                  <a:schemeClr val="bg1"/>
                </a:solidFill>
              </a:rPr>
              <a:t>Yes or no questions.</a:t>
            </a:r>
            <a:endParaRPr lang="en-US" dirty="0">
              <a:solidFill>
                <a:schemeClr val="bg1"/>
              </a:solidFill>
            </a:endParaRPr>
          </a:p>
          <a:p>
            <a:endParaRPr lang="en-CA" dirty="0">
              <a:solidFill>
                <a:schemeClr val="bg1"/>
              </a:solidFill>
            </a:endParaRPr>
          </a:p>
        </p:txBody>
      </p:sp>
    </p:spTree>
    <p:extLst>
      <p:ext uri="{BB962C8B-B14F-4D97-AF65-F5344CB8AC3E}">
        <p14:creationId xmlns:p14="http://schemas.microsoft.com/office/powerpoint/2010/main" val="3229660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CA" dirty="0" smtClean="0">
                <a:solidFill>
                  <a:schemeClr val="bg1"/>
                </a:solidFill>
              </a:rPr>
              <a:t>Probing Questions</a:t>
            </a:r>
            <a:endParaRPr lang="en-CA" dirty="0">
              <a:solidFill>
                <a:schemeClr val="bg1"/>
              </a:solidFill>
            </a:endParaRPr>
          </a:p>
        </p:txBody>
      </p:sp>
      <p:sp>
        <p:nvSpPr>
          <p:cNvPr id="3" name="Content Placeholder 2"/>
          <p:cNvSpPr>
            <a:spLocks noGrp="1"/>
          </p:cNvSpPr>
          <p:nvPr>
            <p:ph idx="1"/>
          </p:nvPr>
        </p:nvSpPr>
        <p:spPr>
          <a:xfrm>
            <a:off x="5724128" y="1484784"/>
            <a:ext cx="3178696" cy="4824536"/>
          </a:xfrm>
        </p:spPr>
        <p:txBody>
          <a:bodyPr>
            <a:normAutofit/>
          </a:bodyPr>
          <a:lstStyle/>
          <a:p>
            <a:r>
              <a:rPr lang="en-US" dirty="0" smtClean="0">
                <a:solidFill>
                  <a:schemeClr val="bg1"/>
                </a:solidFill>
              </a:rPr>
              <a:t>5-7 minutes</a:t>
            </a:r>
          </a:p>
          <a:p>
            <a:endParaRPr lang="en-US" dirty="0">
              <a:solidFill>
                <a:schemeClr val="bg1"/>
              </a:solidFill>
            </a:endParaRPr>
          </a:p>
          <a:p>
            <a:endParaRPr lang="en-US" dirty="0" smtClean="0">
              <a:solidFill>
                <a:schemeClr val="bg1"/>
              </a:solidFill>
            </a:endParaRPr>
          </a:p>
          <a:p>
            <a:r>
              <a:rPr lang="en-US" dirty="0" smtClean="0">
                <a:solidFill>
                  <a:schemeClr val="bg1"/>
                </a:solidFill>
              </a:rPr>
              <a:t>Dig deeper…</a:t>
            </a:r>
          </a:p>
          <a:p>
            <a:endParaRPr lang="en-US" dirty="0">
              <a:solidFill>
                <a:schemeClr val="bg1"/>
              </a:solidFill>
            </a:endParaRPr>
          </a:p>
          <a:p>
            <a:endParaRPr lang="en-US" dirty="0" smtClean="0">
              <a:solidFill>
                <a:schemeClr val="bg1"/>
              </a:solidFill>
            </a:endParaRPr>
          </a:p>
          <a:p>
            <a:r>
              <a:rPr lang="en-US" dirty="0" smtClean="0">
                <a:solidFill>
                  <a:schemeClr val="bg1"/>
                </a:solidFill>
              </a:rPr>
              <a:t>What do you need to know?</a:t>
            </a:r>
            <a:endParaRPr lang="en-CA" dirty="0">
              <a:solidFill>
                <a:schemeClr val="bg1"/>
              </a:solidFill>
            </a:endParaRPr>
          </a:p>
        </p:txBody>
      </p:sp>
    </p:spTree>
    <p:extLst>
      <p:ext uri="{BB962C8B-B14F-4D97-AF65-F5344CB8AC3E}">
        <p14:creationId xmlns:p14="http://schemas.microsoft.com/office/powerpoint/2010/main" val="337827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Discussion</a:t>
            </a:r>
            <a:endParaRPr lang="en-CA" dirty="0">
              <a:solidFill>
                <a:schemeClr val="bg1"/>
              </a:solidFill>
            </a:endParaRPr>
          </a:p>
        </p:txBody>
      </p:sp>
      <p:sp>
        <p:nvSpPr>
          <p:cNvPr id="3" name="Content Placeholder 2"/>
          <p:cNvSpPr>
            <a:spLocks noGrp="1"/>
          </p:cNvSpPr>
          <p:nvPr>
            <p:ph idx="1"/>
          </p:nvPr>
        </p:nvSpPr>
        <p:spPr>
          <a:xfrm>
            <a:off x="457200" y="4365104"/>
            <a:ext cx="8229600" cy="1761059"/>
          </a:xfrm>
        </p:spPr>
        <p:txBody>
          <a:bodyPr/>
          <a:lstStyle/>
          <a:p>
            <a:r>
              <a:rPr lang="en-US" dirty="0" smtClean="0">
                <a:solidFill>
                  <a:schemeClr val="bg1"/>
                </a:solidFill>
              </a:rPr>
              <a:t>Your turn to discuss with each other.  </a:t>
            </a:r>
          </a:p>
          <a:p>
            <a:r>
              <a:rPr lang="en-US" dirty="0" smtClean="0">
                <a:solidFill>
                  <a:schemeClr val="bg1"/>
                </a:solidFill>
              </a:rPr>
              <a:t>Share the air.</a:t>
            </a:r>
          </a:p>
          <a:p>
            <a:r>
              <a:rPr lang="en-US" dirty="0" smtClean="0">
                <a:solidFill>
                  <a:schemeClr val="bg1"/>
                </a:solidFill>
              </a:rPr>
              <a:t>Hard on content, soft on person.</a:t>
            </a:r>
            <a:endParaRPr lang="en-CA" dirty="0">
              <a:solidFill>
                <a:schemeClr val="bg1"/>
              </a:solidFill>
            </a:endParaRPr>
          </a:p>
        </p:txBody>
      </p:sp>
    </p:spTree>
    <p:extLst>
      <p:ext uri="{BB962C8B-B14F-4D97-AF65-F5344CB8AC3E}">
        <p14:creationId xmlns:p14="http://schemas.microsoft.com/office/powerpoint/2010/main" val="120316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Presenter Response</a:t>
            </a:r>
            <a:endParaRPr lang="en-CA" dirty="0">
              <a:solidFill>
                <a:schemeClr val="bg1"/>
              </a:solidFill>
            </a:endParaRPr>
          </a:p>
        </p:txBody>
      </p:sp>
      <p:sp>
        <p:nvSpPr>
          <p:cNvPr id="4" name="Content Placeholder 2"/>
          <p:cNvSpPr>
            <a:spLocks noGrp="1"/>
          </p:cNvSpPr>
          <p:nvPr>
            <p:ph idx="1"/>
          </p:nvPr>
        </p:nvSpPr>
        <p:spPr>
          <a:xfrm>
            <a:off x="457200" y="1600200"/>
            <a:ext cx="4474840" cy="4421088"/>
          </a:xfrm>
        </p:spPr>
        <p:txBody>
          <a:bodyPr>
            <a:normAutofit fontScale="92500" lnSpcReduction="10000"/>
          </a:bodyPr>
          <a:lstStyle/>
          <a:p>
            <a:r>
              <a:rPr lang="en-US" dirty="0" smtClean="0">
                <a:solidFill>
                  <a:schemeClr val="bg1"/>
                </a:solidFill>
              </a:rPr>
              <a:t>Presenters now take time to respond to discussion.</a:t>
            </a:r>
          </a:p>
          <a:p>
            <a:endParaRPr lang="en-US" dirty="0">
              <a:solidFill>
                <a:schemeClr val="bg1"/>
              </a:solidFill>
            </a:endParaRPr>
          </a:p>
          <a:p>
            <a:endParaRPr lang="en-US" dirty="0" smtClean="0">
              <a:solidFill>
                <a:schemeClr val="bg1"/>
              </a:solidFill>
            </a:endParaRPr>
          </a:p>
          <a:p>
            <a:r>
              <a:rPr lang="en-US" dirty="0" smtClean="0">
                <a:solidFill>
                  <a:schemeClr val="bg1"/>
                </a:solidFill>
              </a:rPr>
              <a:t>Recapture the big ideas.</a:t>
            </a:r>
          </a:p>
          <a:p>
            <a:endParaRPr lang="en-US" dirty="0">
              <a:solidFill>
                <a:schemeClr val="bg1"/>
              </a:solidFill>
            </a:endParaRPr>
          </a:p>
          <a:p>
            <a:endParaRPr lang="en-US" dirty="0" smtClean="0">
              <a:solidFill>
                <a:schemeClr val="bg1"/>
              </a:solidFill>
            </a:endParaRPr>
          </a:p>
          <a:p>
            <a:r>
              <a:rPr lang="en-US" dirty="0" smtClean="0">
                <a:solidFill>
                  <a:schemeClr val="bg1"/>
                </a:solidFill>
              </a:rPr>
              <a:t>Reflect on conversation.</a:t>
            </a:r>
            <a:endParaRPr lang="en-CA" dirty="0">
              <a:solidFill>
                <a:schemeClr val="bg1"/>
              </a:solidFill>
            </a:endParaRPr>
          </a:p>
        </p:txBody>
      </p:sp>
    </p:spTree>
    <p:extLst>
      <p:ext uri="{BB962C8B-B14F-4D97-AF65-F5344CB8AC3E}">
        <p14:creationId xmlns:p14="http://schemas.microsoft.com/office/powerpoint/2010/main" val="3034919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1"/>
                </a:solidFill>
              </a:rPr>
              <a:t>Participants Respond</a:t>
            </a:r>
            <a:endParaRPr lang="en-CA" dirty="0">
              <a:solidFill>
                <a:schemeClr val="bg1"/>
              </a:solidFill>
            </a:endParaRPr>
          </a:p>
        </p:txBody>
      </p:sp>
      <p:sp>
        <p:nvSpPr>
          <p:cNvPr id="3" name="Content Placeholder 2"/>
          <p:cNvSpPr>
            <a:spLocks noGrp="1"/>
          </p:cNvSpPr>
          <p:nvPr>
            <p:ph idx="1"/>
          </p:nvPr>
        </p:nvSpPr>
        <p:spPr>
          <a:xfrm>
            <a:off x="4067944" y="1600200"/>
            <a:ext cx="4618856" cy="4525963"/>
          </a:xfrm>
        </p:spPr>
        <p:txBody>
          <a:bodyPr>
            <a:normAutofit/>
          </a:bodyPr>
          <a:lstStyle/>
          <a:p>
            <a:r>
              <a:rPr lang="en-CA" dirty="0" smtClean="0">
                <a:solidFill>
                  <a:schemeClr val="bg1"/>
                </a:solidFill>
              </a:rPr>
              <a:t>Anything lingering?</a:t>
            </a:r>
          </a:p>
          <a:p>
            <a:endParaRPr lang="en-CA" dirty="0">
              <a:solidFill>
                <a:schemeClr val="bg1"/>
              </a:solidFill>
            </a:endParaRPr>
          </a:p>
          <a:p>
            <a:endParaRPr lang="en-CA" dirty="0" smtClean="0">
              <a:solidFill>
                <a:schemeClr val="bg1"/>
              </a:solidFill>
            </a:endParaRPr>
          </a:p>
          <a:p>
            <a:r>
              <a:rPr lang="en-CA" dirty="0" smtClean="0">
                <a:solidFill>
                  <a:schemeClr val="bg1"/>
                </a:solidFill>
              </a:rPr>
              <a:t>Anything misunderstood by the presenter?</a:t>
            </a:r>
          </a:p>
          <a:p>
            <a:endParaRPr lang="en-CA" dirty="0">
              <a:solidFill>
                <a:schemeClr val="bg1"/>
              </a:solidFill>
            </a:endParaRPr>
          </a:p>
          <a:p>
            <a:r>
              <a:rPr lang="en-CA" dirty="0" smtClean="0">
                <a:solidFill>
                  <a:schemeClr val="bg1"/>
                </a:solidFill>
              </a:rPr>
              <a:t>Anything new to share?</a:t>
            </a:r>
            <a:endParaRPr lang="en-CA" dirty="0">
              <a:solidFill>
                <a:schemeClr val="bg1"/>
              </a:solidFill>
            </a:endParaRPr>
          </a:p>
        </p:txBody>
      </p:sp>
    </p:spTree>
    <p:extLst>
      <p:ext uri="{BB962C8B-B14F-4D97-AF65-F5344CB8AC3E}">
        <p14:creationId xmlns:p14="http://schemas.microsoft.com/office/powerpoint/2010/main" val="293740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chemeClr val="bg1"/>
                </a:solidFill>
              </a:rPr>
              <a:t>Now it is your turn…</a:t>
            </a:r>
            <a:endParaRPr lang="en-CA" b="1" dirty="0">
              <a:solidFill>
                <a:schemeClr val="bg1"/>
              </a:solidFill>
            </a:endParaRPr>
          </a:p>
        </p:txBody>
      </p:sp>
      <p:sp>
        <p:nvSpPr>
          <p:cNvPr id="3" name="Content Placeholder 2"/>
          <p:cNvSpPr>
            <a:spLocks noGrp="1"/>
          </p:cNvSpPr>
          <p:nvPr>
            <p:ph idx="1"/>
          </p:nvPr>
        </p:nvSpPr>
        <p:spPr/>
        <p:txBody>
          <a:bodyPr/>
          <a:lstStyle/>
          <a:p>
            <a:r>
              <a:rPr lang="en-CA" dirty="0" smtClean="0">
                <a:solidFill>
                  <a:schemeClr val="bg1"/>
                </a:solidFill>
              </a:rPr>
              <a:t>Preview of the afternoon</a:t>
            </a:r>
          </a:p>
          <a:p>
            <a:endParaRPr lang="en-CA" dirty="0" smtClean="0">
              <a:solidFill>
                <a:schemeClr val="bg1"/>
              </a:solidFill>
            </a:endParaRPr>
          </a:p>
          <a:p>
            <a:endParaRPr lang="en-CA" dirty="0">
              <a:solidFill>
                <a:schemeClr val="bg1"/>
              </a:solidFill>
            </a:endParaRPr>
          </a:p>
          <a:p>
            <a:r>
              <a:rPr lang="en-CA" dirty="0" smtClean="0">
                <a:solidFill>
                  <a:schemeClr val="bg1"/>
                </a:solidFill>
              </a:rPr>
              <a:t>The six A’s of Project Based Learning</a:t>
            </a:r>
          </a:p>
          <a:p>
            <a:endParaRPr lang="en-CA" dirty="0">
              <a:solidFill>
                <a:schemeClr val="bg1"/>
              </a:solidFill>
            </a:endParaRPr>
          </a:p>
          <a:p>
            <a:endParaRPr lang="en-CA" dirty="0" smtClean="0">
              <a:solidFill>
                <a:schemeClr val="bg1"/>
              </a:solidFill>
            </a:endParaRPr>
          </a:p>
          <a:p>
            <a:r>
              <a:rPr lang="en-CA" dirty="0" smtClean="0">
                <a:solidFill>
                  <a:schemeClr val="bg1"/>
                </a:solidFill>
              </a:rPr>
              <a:t>Happy Planning!</a:t>
            </a:r>
            <a:endParaRPr lang="en-CA" dirty="0">
              <a:solidFill>
                <a:schemeClr val="bg1"/>
              </a:solidFill>
            </a:endParaRPr>
          </a:p>
        </p:txBody>
      </p:sp>
    </p:spTree>
    <p:extLst>
      <p:ext uri="{BB962C8B-B14F-4D97-AF65-F5344CB8AC3E}">
        <p14:creationId xmlns:p14="http://schemas.microsoft.com/office/powerpoint/2010/main" val="305616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chemeClr val="bg1"/>
                </a:solidFill>
              </a:rPr>
              <a:t>What is Project Based Learning?</a:t>
            </a:r>
            <a:endParaRPr lang="en-CA" b="1" dirty="0">
              <a:solidFill>
                <a:schemeClr val="bg1"/>
              </a:solidFill>
            </a:endParaRPr>
          </a:p>
        </p:txBody>
      </p:sp>
      <p:sp>
        <p:nvSpPr>
          <p:cNvPr id="3" name="Content Placeholder 2"/>
          <p:cNvSpPr>
            <a:spLocks noGrp="1"/>
          </p:cNvSpPr>
          <p:nvPr>
            <p:ph idx="1"/>
          </p:nvPr>
        </p:nvSpPr>
        <p:spPr>
          <a:xfrm>
            <a:off x="539552" y="4797152"/>
            <a:ext cx="2808312" cy="1090092"/>
          </a:xfrm>
        </p:spPr>
        <p:txBody>
          <a:bodyPr>
            <a:normAutofit/>
          </a:bodyPr>
          <a:lstStyle/>
          <a:p>
            <a:pPr marL="0" indent="0">
              <a:buNone/>
            </a:pPr>
            <a:r>
              <a:rPr lang="en-CA" dirty="0" smtClean="0">
                <a:solidFill>
                  <a:schemeClr val="bg1"/>
                </a:solidFill>
              </a:rPr>
              <a:t>Ever feel like this</a:t>
            </a:r>
            <a:r>
              <a:rPr lang="en-US" dirty="0" smtClean="0">
                <a:solidFill>
                  <a:schemeClr val="bg1"/>
                </a:solidFill>
              </a:rPr>
              <a:t>?</a:t>
            </a:r>
            <a:endParaRPr lang="en-CA" dirty="0">
              <a:solidFill>
                <a:schemeClr val="bg1"/>
              </a:solidFill>
            </a:endParaRPr>
          </a:p>
        </p:txBody>
      </p:sp>
      <p:pic>
        <p:nvPicPr>
          <p:cNvPr id="2050" name="Picture 2" descr="http://www.catalogclassics.com/graphics/products/large/VM22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948" y="1546820"/>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93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chemeClr val="bg1"/>
                </a:solidFill>
              </a:rPr>
              <a:t>What is Project Based Learning?</a:t>
            </a:r>
            <a:endParaRPr lang="en-CA" b="1" dirty="0">
              <a:solidFill>
                <a:schemeClr val="bg1"/>
              </a:solidFill>
            </a:endParaRPr>
          </a:p>
        </p:txBody>
      </p:sp>
      <p:sp>
        <p:nvSpPr>
          <p:cNvPr id="3" name="Content Placeholder 2"/>
          <p:cNvSpPr>
            <a:spLocks noGrp="1"/>
          </p:cNvSpPr>
          <p:nvPr>
            <p:ph idx="1"/>
          </p:nvPr>
        </p:nvSpPr>
        <p:spPr>
          <a:xfrm>
            <a:off x="3995936" y="5268341"/>
            <a:ext cx="4690864" cy="896963"/>
          </a:xfrm>
        </p:spPr>
        <p:txBody>
          <a:bodyPr/>
          <a:lstStyle/>
          <a:p>
            <a:pPr marL="0" indent="0" algn="ctr">
              <a:buNone/>
            </a:pPr>
            <a:r>
              <a:rPr lang="en-CA" dirty="0" smtClean="0">
                <a:solidFill>
                  <a:schemeClr val="bg1"/>
                </a:solidFill>
              </a:rPr>
              <a:t>How can it be different?</a:t>
            </a:r>
            <a:endParaRPr lang="en-CA" dirty="0">
              <a:solidFill>
                <a:schemeClr val="bg1"/>
              </a:solidFill>
            </a:endParaRPr>
          </a:p>
        </p:txBody>
      </p:sp>
      <p:pic>
        <p:nvPicPr>
          <p:cNvPr id="3074" name="Picture 2" descr="http://lib.store.yahoo.net/lib/yhst-81571646212247/melting-rubiks-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586" y="1503834"/>
            <a:ext cx="4800533"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09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chemeClr val="bg1"/>
                </a:solidFill>
              </a:rPr>
              <a:t>What is Project Based Learning?</a:t>
            </a:r>
            <a:endParaRPr lang="en-CA" b="1" dirty="0">
              <a:solidFill>
                <a:schemeClr val="bg1"/>
              </a:solidFill>
            </a:endParaRPr>
          </a:p>
        </p:txBody>
      </p:sp>
      <p:sp>
        <p:nvSpPr>
          <p:cNvPr id="3" name="Content Placeholder 2"/>
          <p:cNvSpPr>
            <a:spLocks noGrp="1"/>
          </p:cNvSpPr>
          <p:nvPr>
            <p:ph idx="1"/>
          </p:nvPr>
        </p:nvSpPr>
        <p:spPr>
          <a:xfrm>
            <a:off x="457200" y="5157192"/>
            <a:ext cx="4186808" cy="748680"/>
          </a:xfrm>
        </p:spPr>
        <p:txBody>
          <a:bodyPr/>
          <a:lstStyle/>
          <a:p>
            <a:pPr marL="0" indent="0" algn="ctr">
              <a:buNone/>
            </a:pPr>
            <a:r>
              <a:rPr lang="en-CA" dirty="0" smtClean="0">
                <a:solidFill>
                  <a:schemeClr val="bg1"/>
                </a:solidFill>
              </a:rPr>
              <a:t>Motivation is key</a:t>
            </a:r>
            <a:endParaRPr lang="en-CA" dirty="0">
              <a:solidFill>
                <a:schemeClr val="bg1"/>
              </a:solidFill>
            </a:endParaRPr>
          </a:p>
        </p:txBody>
      </p:sp>
      <p:pic>
        <p:nvPicPr>
          <p:cNvPr id="1026" name="Picture 2" descr="http://www.inc.com/uploaded_files/image/575x270/carrot-pano_213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9581" y="2060848"/>
            <a:ext cx="5476875"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66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Essential Elements of PBL</a:t>
            </a:r>
            <a:endParaRPr lang="en-CA" b="1" dirty="0">
              <a:solidFill>
                <a:schemeClr val="bg1"/>
              </a:solidFill>
            </a:endParaRPr>
          </a:p>
        </p:txBody>
      </p:sp>
      <p:sp>
        <p:nvSpPr>
          <p:cNvPr id="3" name="Content Placeholder 2"/>
          <p:cNvSpPr>
            <a:spLocks noGrp="1"/>
          </p:cNvSpPr>
          <p:nvPr>
            <p:ph idx="1"/>
          </p:nvPr>
        </p:nvSpPr>
        <p:spPr>
          <a:xfrm>
            <a:off x="539552" y="1556792"/>
            <a:ext cx="4474840" cy="4525963"/>
          </a:xfrm>
        </p:spPr>
        <p:txBody>
          <a:bodyPr anchor="t">
            <a:normAutofit fontScale="92500"/>
          </a:bodyPr>
          <a:lstStyle/>
          <a:p>
            <a:pPr algn="just"/>
            <a:r>
              <a:rPr lang="en-CA" dirty="0" smtClean="0">
                <a:solidFill>
                  <a:schemeClr val="bg1"/>
                </a:solidFill>
              </a:rPr>
              <a:t>Significant content</a:t>
            </a:r>
          </a:p>
          <a:p>
            <a:pPr algn="just"/>
            <a:r>
              <a:rPr lang="en-CA" dirty="0">
                <a:solidFill>
                  <a:schemeClr val="bg1"/>
                </a:solidFill>
              </a:rPr>
              <a:t>21</a:t>
            </a:r>
            <a:r>
              <a:rPr lang="en-CA" baseline="30000" dirty="0">
                <a:solidFill>
                  <a:schemeClr val="bg1"/>
                </a:solidFill>
              </a:rPr>
              <a:t>st</a:t>
            </a:r>
            <a:r>
              <a:rPr lang="en-CA" dirty="0">
                <a:solidFill>
                  <a:schemeClr val="bg1"/>
                </a:solidFill>
              </a:rPr>
              <a:t> Century </a:t>
            </a:r>
            <a:r>
              <a:rPr lang="en-CA" dirty="0" smtClean="0">
                <a:solidFill>
                  <a:schemeClr val="bg1"/>
                </a:solidFill>
              </a:rPr>
              <a:t>Skills</a:t>
            </a:r>
          </a:p>
          <a:p>
            <a:pPr algn="just"/>
            <a:r>
              <a:rPr lang="en-CA" dirty="0">
                <a:solidFill>
                  <a:schemeClr val="bg1"/>
                </a:solidFill>
              </a:rPr>
              <a:t>In-depth </a:t>
            </a:r>
            <a:r>
              <a:rPr lang="en-CA" dirty="0" smtClean="0">
                <a:solidFill>
                  <a:schemeClr val="bg1"/>
                </a:solidFill>
              </a:rPr>
              <a:t>Inquiry</a:t>
            </a:r>
          </a:p>
          <a:p>
            <a:pPr algn="just"/>
            <a:r>
              <a:rPr lang="en-CA" dirty="0">
                <a:solidFill>
                  <a:schemeClr val="bg1"/>
                </a:solidFill>
              </a:rPr>
              <a:t>Driving </a:t>
            </a:r>
            <a:r>
              <a:rPr lang="en-CA" dirty="0" smtClean="0">
                <a:solidFill>
                  <a:schemeClr val="bg1"/>
                </a:solidFill>
              </a:rPr>
              <a:t>Question</a:t>
            </a:r>
          </a:p>
          <a:p>
            <a:pPr algn="just"/>
            <a:r>
              <a:rPr lang="en-CA" dirty="0">
                <a:solidFill>
                  <a:schemeClr val="bg1"/>
                </a:solidFill>
              </a:rPr>
              <a:t>Need to </a:t>
            </a:r>
            <a:r>
              <a:rPr lang="en-CA" dirty="0" smtClean="0">
                <a:solidFill>
                  <a:schemeClr val="bg1"/>
                </a:solidFill>
              </a:rPr>
              <a:t>Know</a:t>
            </a:r>
          </a:p>
          <a:p>
            <a:pPr algn="just"/>
            <a:r>
              <a:rPr lang="en-CA" dirty="0">
                <a:solidFill>
                  <a:schemeClr val="bg1"/>
                </a:solidFill>
              </a:rPr>
              <a:t>Voice and </a:t>
            </a:r>
            <a:r>
              <a:rPr lang="en-CA" dirty="0" smtClean="0">
                <a:solidFill>
                  <a:schemeClr val="bg1"/>
                </a:solidFill>
              </a:rPr>
              <a:t>Choice</a:t>
            </a:r>
          </a:p>
          <a:p>
            <a:pPr algn="just"/>
            <a:r>
              <a:rPr lang="en-CA" dirty="0">
                <a:solidFill>
                  <a:schemeClr val="bg1"/>
                </a:solidFill>
              </a:rPr>
              <a:t>Revision and </a:t>
            </a:r>
            <a:r>
              <a:rPr lang="en-CA" dirty="0" smtClean="0">
                <a:solidFill>
                  <a:schemeClr val="bg1"/>
                </a:solidFill>
              </a:rPr>
              <a:t>Reflection</a:t>
            </a:r>
          </a:p>
          <a:p>
            <a:pPr algn="just"/>
            <a:r>
              <a:rPr lang="en-CA" dirty="0">
                <a:solidFill>
                  <a:schemeClr val="bg1"/>
                </a:solidFill>
              </a:rPr>
              <a:t>Public </a:t>
            </a:r>
            <a:r>
              <a:rPr lang="en-CA" dirty="0" smtClean="0">
                <a:solidFill>
                  <a:schemeClr val="bg1"/>
                </a:solidFill>
              </a:rPr>
              <a:t>Audience</a:t>
            </a:r>
          </a:p>
          <a:p>
            <a:pPr algn="just"/>
            <a:endParaRPr lang="en-CA" dirty="0" smtClean="0">
              <a:solidFill>
                <a:schemeClr val="bg1"/>
              </a:solidFill>
            </a:endParaRPr>
          </a:p>
          <a:p>
            <a:pPr algn="just"/>
            <a:endParaRPr lang="en-CA" dirty="0" smtClean="0">
              <a:solidFill>
                <a:schemeClr val="bg1"/>
              </a:solidFill>
            </a:endParaRPr>
          </a:p>
          <a:p>
            <a:pPr algn="just"/>
            <a:endParaRPr lang="en-CA" dirty="0">
              <a:solidFill>
                <a:schemeClr val="bg1"/>
              </a:solidFill>
            </a:endParaRPr>
          </a:p>
        </p:txBody>
      </p:sp>
      <p:pic>
        <p:nvPicPr>
          <p:cNvPr id="2050" name="Picture 2" descr="http://www.frontiersinfinance.com/images/Basics_He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135484"/>
            <a:ext cx="4438650" cy="273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45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bg1"/>
                </a:solidFill>
              </a:rPr>
              <a:t>PBL Misconceptions</a:t>
            </a:r>
            <a:endParaRPr lang="en-CA" b="1" dirty="0">
              <a:solidFill>
                <a:schemeClr val="bg1"/>
              </a:solidFill>
            </a:endParaRPr>
          </a:p>
        </p:txBody>
      </p:sp>
      <p:sp>
        <p:nvSpPr>
          <p:cNvPr id="4" name="Text Placeholder 3"/>
          <p:cNvSpPr>
            <a:spLocks noGrp="1"/>
          </p:cNvSpPr>
          <p:nvPr>
            <p:ph type="body" idx="1"/>
          </p:nvPr>
        </p:nvSpPr>
        <p:spPr>
          <a:xfrm>
            <a:off x="323528" y="2420888"/>
            <a:ext cx="4040188" cy="639762"/>
          </a:xfrm>
        </p:spPr>
        <p:txBody>
          <a:bodyPr/>
          <a:lstStyle/>
          <a:p>
            <a:r>
              <a:rPr lang="en-CA" dirty="0" smtClean="0">
                <a:solidFill>
                  <a:schemeClr val="bg1"/>
                </a:solidFill>
              </a:rPr>
              <a:t>What PBL  </a:t>
            </a:r>
            <a:r>
              <a:rPr lang="en-CA" b="0" i="1" dirty="0" smtClean="0">
                <a:solidFill>
                  <a:schemeClr val="bg1"/>
                </a:solidFill>
              </a:rPr>
              <a:t>is</a:t>
            </a:r>
            <a:r>
              <a:rPr lang="en-CA" dirty="0" smtClean="0">
                <a:solidFill>
                  <a:schemeClr val="bg1"/>
                </a:solidFill>
              </a:rPr>
              <a:t>.</a:t>
            </a:r>
            <a:endParaRPr lang="en-CA" dirty="0">
              <a:solidFill>
                <a:schemeClr val="bg1"/>
              </a:solidFill>
            </a:endParaRPr>
          </a:p>
        </p:txBody>
      </p:sp>
      <p:sp>
        <p:nvSpPr>
          <p:cNvPr id="3" name="Content Placeholder 2"/>
          <p:cNvSpPr>
            <a:spLocks noGrp="1"/>
          </p:cNvSpPr>
          <p:nvPr>
            <p:ph sz="half" idx="2"/>
          </p:nvPr>
        </p:nvSpPr>
        <p:spPr>
          <a:xfrm>
            <a:off x="323528" y="3060650"/>
            <a:ext cx="4040188" cy="3951288"/>
          </a:xfrm>
        </p:spPr>
        <p:txBody>
          <a:bodyPr/>
          <a:lstStyle/>
          <a:p>
            <a:r>
              <a:rPr lang="en-CA" dirty="0" smtClean="0">
                <a:solidFill>
                  <a:schemeClr val="bg1"/>
                </a:solidFill>
              </a:rPr>
              <a:t>PBL is “the main course”</a:t>
            </a:r>
          </a:p>
          <a:p>
            <a:r>
              <a:rPr lang="en-CA" dirty="0">
                <a:solidFill>
                  <a:schemeClr val="bg1"/>
                </a:solidFill>
              </a:rPr>
              <a:t>PBL is a set of learning experiences </a:t>
            </a:r>
            <a:r>
              <a:rPr lang="en-CA" dirty="0" smtClean="0">
                <a:solidFill>
                  <a:schemeClr val="bg1"/>
                </a:solidFill>
              </a:rPr>
              <a:t>that answers a </a:t>
            </a:r>
            <a:r>
              <a:rPr lang="en-CA" b="1" i="1" dirty="0">
                <a:solidFill>
                  <a:schemeClr val="bg1"/>
                </a:solidFill>
              </a:rPr>
              <a:t>central </a:t>
            </a:r>
            <a:r>
              <a:rPr lang="en-CA" b="1" i="1" dirty="0" smtClean="0">
                <a:solidFill>
                  <a:schemeClr val="bg1"/>
                </a:solidFill>
              </a:rPr>
              <a:t>question</a:t>
            </a:r>
            <a:r>
              <a:rPr lang="en-CA" i="1" dirty="0" smtClean="0">
                <a:solidFill>
                  <a:schemeClr val="bg1"/>
                </a:solidFill>
              </a:rPr>
              <a:t>.</a:t>
            </a:r>
            <a:endParaRPr lang="en-CA" dirty="0">
              <a:solidFill>
                <a:schemeClr val="bg1"/>
              </a:solidFill>
            </a:endParaRPr>
          </a:p>
          <a:p>
            <a:r>
              <a:rPr lang="en-CA" dirty="0">
                <a:solidFill>
                  <a:schemeClr val="bg1"/>
                </a:solidFill>
              </a:rPr>
              <a:t>PBL </a:t>
            </a:r>
            <a:r>
              <a:rPr lang="en-CA" dirty="0" smtClean="0">
                <a:solidFill>
                  <a:schemeClr val="bg1"/>
                </a:solidFill>
              </a:rPr>
              <a:t>is about intellectually </a:t>
            </a:r>
            <a:r>
              <a:rPr lang="en-CA" dirty="0">
                <a:solidFill>
                  <a:schemeClr val="bg1"/>
                </a:solidFill>
              </a:rPr>
              <a:t>challenging </a:t>
            </a:r>
            <a:r>
              <a:rPr lang="en-CA" dirty="0" smtClean="0">
                <a:solidFill>
                  <a:schemeClr val="bg1"/>
                </a:solidFill>
              </a:rPr>
              <a:t>tasks.</a:t>
            </a:r>
            <a:endParaRPr lang="en-CA" i="1" dirty="0" smtClean="0">
              <a:solidFill>
                <a:schemeClr val="bg1"/>
              </a:solidFill>
            </a:endParaRPr>
          </a:p>
        </p:txBody>
      </p:sp>
      <p:sp>
        <p:nvSpPr>
          <p:cNvPr id="5" name="Text Placeholder 4"/>
          <p:cNvSpPr>
            <a:spLocks noGrp="1"/>
          </p:cNvSpPr>
          <p:nvPr>
            <p:ph type="body" sz="quarter" idx="3"/>
          </p:nvPr>
        </p:nvSpPr>
        <p:spPr>
          <a:xfrm>
            <a:off x="4511353" y="2420888"/>
            <a:ext cx="4041775" cy="639762"/>
          </a:xfrm>
        </p:spPr>
        <p:txBody>
          <a:bodyPr/>
          <a:lstStyle/>
          <a:p>
            <a:r>
              <a:rPr lang="en-CA" dirty="0" smtClean="0">
                <a:solidFill>
                  <a:schemeClr val="bg1"/>
                </a:solidFill>
              </a:rPr>
              <a:t>What PBL </a:t>
            </a:r>
            <a:r>
              <a:rPr lang="en-CA" b="0" i="1" dirty="0" smtClean="0">
                <a:solidFill>
                  <a:schemeClr val="bg1"/>
                </a:solidFill>
              </a:rPr>
              <a:t>is not</a:t>
            </a:r>
            <a:r>
              <a:rPr lang="en-CA" dirty="0" smtClean="0">
                <a:solidFill>
                  <a:schemeClr val="bg1"/>
                </a:solidFill>
              </a:rPr>
              <a:t>.</a:t>
            </a:r>
            <a:endParaRPr lang="en-CA" dirty="0">
              <a:solidFill>
                <a:schemeClr val="bg1"/>
              </a:solidFill>
            </a:endParaRPr>
          </a:p>
        </p:txBody>
      </p:sp>
      <p:sp>
        <p:nvSpPr>
          <p:cNvPr id="6" name="Content Placeholder 5"/>
          <p:cNvSpPr>
            <a:spLocks noGrp="1"/>
          </p:cNvSpPr>
          <p:nvPr>
            <p:ph sz="quarter" idx="4"/>
          </p:nvPr>
        </p:nvSpPr>
        <p:spPr>
          <a:xfrm>
            <a:off x="4511353" y="3060650"/>
            <a:ext cx="4041775" cy="3951288"/>
          </a:xfrm>
        </p:spPr>
        <p:txBody>
          <a:bodyPr/>
          <a:lstStyle/>
          <a:p>
            <a:r>
              <a:rPr lang="en-CA" dirty="0">
                <a:solidFill>
                  <a:schemeClr val="bg1"/>
                </a:solidFill>
              </a:rPr>
              <a:t>PBL is not “the dessert”</a:t>
            </a:r>
          </a:p>
          <a:p>
            <a:r>
              <a:rPr lang="en-CA" dirty="0">
                <a:solidFill>
                  <a:schemeClr val="bg1"/>
                </a:solidFill>
              </a:rPr>
              <a:t>PBL is not a string of activities tied together under a </a:t>
            </a:r>
            <a:r>
              <a:rPr lang="en-CA" b="1" i="1" dirty="0" smtClean="0">
                <a:solidFill>
                  <a:schemeClr val="bg1"/>
                </a:solidFill>
              </a:rPr>
              <a:t>theme</a:t>
            </a:r>
            <a:r>
              <a:rPr lang="en-CA" dirty="0" smtClean="0">
                <a:solidFill>
                  <a:schemeClr val="bg1"/>
                </a:solidFill>
              </a:rPr>
              <a:t>.</a:t>
            </a:r>
            <a:endParaRPr lang="en-CA" dirty="0">
              <a:solidFill>
                <a:schemeClr val="bg1"/>
              </a:solidFill>
            </a:endParaRPr>
          </a:p>
          <a:p>
            <a:r>
              <a:rPr lang="en-CA" dirty="0" smtClean="0">
                <a:solidFill>
                  <a:schemeClr val="bg1"/>
                </a:solidFill>
              </a:rPr>
              <a:t>PBL </a:t>
            </a:r>
            <a:r>
              <a:rPr lang="en-CA" dirty="0">
                <a:solidFill>
                  <a:schemeClr val="bg1"/>
                </a:solidFill>
              </a:rPr>
              <a:t>is not </a:t>
            </a:r>
            <a:r>
              <a:rPr lang="en-CA" dirty="0" smtClean="0">
                <a:solidFill>
                  <a:schemeClr val="bg1"/>
                </a:solidFill>
              </a:rPr>
              <a:t>simply “hands-on </a:t>
            </a:r>
            <a:r>
              <a:rPr lang="en-CA" dirty="0">
                <a:solidFill>
                  <a:schemeClr val="bg1"/>
                </a:solidFill>
              </a:rPr>
              <a:t>activity.”</a:t>
            </a:r>
          </a:p>
          <a:p>
            <a:endParaRPr lang="en-CA" dirty="0">
              <a:solidFill>
                <a:schemeClr val="bg1"/>
              </a:solidFill>
            </a:endParaRPr>
          </a:p>
        </p:txBody>
      </p:sp>
    </p:spTree>
    <p:extLst>
      <p:ext uri="{BB962C8B-B14F-4D97-AF65-F5344CB8AC3E}">
        <p14:creationId xmlns:p14="http://schemas.microsoft.com/office/powerpoint/2010/main" val="13410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uiExpand="1" build="p"/>
      <p:bldP spid="5" grpId="0"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chemeClr val="bg1"/>
                </a:solidFill>
              </a:rPr>
              <a:t>Why PBL in a Christian School?</a:t>
            </a:r>
            <a:endParaRPr lang="en-CA" b="1" dirty="0">
              <a:solidFill>
                <a:schemeClr val="bg1"/>
              </a:solidFill>
            </a:endParaRPr>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CA" u="sng" dirty="0">
                <a:solidFill>
                  <a:schemeClr val="bg1"/>
                </a:solidFill>
              </a:rPr>
              <a:t>12 Affirmations: Reformed Christian Schooling for the 21</a:t>
            </a:r>
            <a:r>
              <a:rPr lang="en-CA" u="sng" baseline="30000" dirty="0">
                <a:solidFill>
                  <a:schemeClr val="bg1"/>
                </a:solidFill>
              </a:rPr>
              <a:t>st</a:t>
            </a:r>
            <a:r>
              <a:rPr lang="en-CA" u="sng" dirty="0">
                <a:solidFill>
                  <a:schemeClr val="bg1"/>
                </a:solidFill>
              </a:rPr>
              <a:t> Century</a:t>
            </a:r>
          </a:p>
          <a:p>
            <a:pPr marL="0" indent="0" algn="just">
              <a:buNone/>
            </a:pPr>
            <a:r>
              <a:rPr lang="en-CA" i="1" dirty="0" smtClean="0">
                <a:solidFill>
                  <a:schemeClr val="bg1"/>
                </a:solidFill>
              </a:rPr>
              <a:t>“The Christian school curriculum is designed to address real problems, and its students are prepared to generate real products.  Christian school students become “change agents” who will be the salt of the earth, people who will penetrate the status quo, object to injustices and failures, and work for Christian alternatives.” </a:t>
            </a:r>
            <a:r>
              <a:rPr lang="en-CA" dirty="0" smtClean="0">
                <a:solidFill>
                  <a:schemeClr val="bg1"/>
                </a:solidFill>
              </a:rPr>
              <a:t>(Affirmation 6)</a:t>
            </a:r>
            <a:endParaRPr lang="en-CA" dirty="0">
              <a:solidFill>
                <a:schemeClr val="bg1"/>
              </a:solidFill>
            </a:endParaRPr>
          </a:p>
        </p:txBody>
      </p:sp>
    </p:spTree>
    <p:extLst>
      <p:ext uri="{BB962C8B-B14F-4D97-AF65-F5344CB8AC3E}">
        <p14:creationId xmlns:p14="http://schemas.microsoft.com/office/powerpoint/2010/main" val="320204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chemeClr val="bg1"/>
                </a:solidFill>
              </a:rPr>
              <a:t>Why PBL in a Christian School?</a:t>
            </a:r>
            <a:endParaRPr lang="en-CA" b="1" dirty="0">
              <a:solidFill>
                <a:schemeClr val="bg1"/>
              </a:solidFill>
            </a:endParaRPr>
          </a:p>
        </p:txBody>
      </p:sp>
      <p:sp>
        <p:nvSpPr>
          <p:cNvPr id="3" name="Content Placeholder 2"/>
          <p:cNvSpPr>
            <a:spLocks noGrp="1"/>
          </p:cNvSpPr>
          <p:nvPr>
            <p:ph idx="1"/>
          </p:nvPr>
        </p:nvSpPr>
        <p:spPr/>
        <p:txBody>
          <a:bodyPr/>
          <a:lstStyle/>
          <a:p>
            <a:pPr marL="0" indent="0">
              <a:buNone/>
            </a:pPr>
            <a:r>
              <a:rPr lang="en-CA" u="sng" dirty="0">
                <a:solidFill>
                  <a:schemeClr val="bg1"/>
                </a:solidFill>
              </a:rPr>
              <a:t>12 Affirmations: Reformed Christian Schooling for the 21</a:t>
            </a:r>
            <a:r>
              <a:rPr lang="en-CA" u="sng" baseline="30000" dirty="0">
                <a:solidFill>
                  <a:schemeClr val="bg1"/>
                </a:solidFill>
              </a:rPr>
              <a:t>st</a:t>
            </a:r>
            <a:r>
              <a:rPr lang="en-CA" u="sng" dirty="0">
                <a:solidFill>
                  <a:schemeClr val="bg1"/>
                </a:solidFill>
              </a:rPr>
              <a:t> Century</a:t>
            </a:r>
          </a:p>
          <a:p>
            <a:pPr marL="0" indent="0" algn="just">
              <a:buNone/>
            </a:pPr>
            <a:r>
              <a:rPr lang="en-CA" dirty="0" smtClean="0">
                <a:solidFill>
                  <a:schemeClr val="bg1"/>
                </a:solidFill>
              </a:rPr>
              <a:t>“ </a:t>
            </a:r>
            <a:r>
              <a:rPr lang="en-CA" i="1" dirty="0" smtClean="0">
                <a:solidFill>
                  <a:schemeClr val="bg1"/>
                </a:solidFill>
              </a:rPr>
              <a:t>Action not only has an impact on the societal problem; it also empowers the students</a:t>
            </a:r>
            <a:r>
              <a:rPr lang="en-CA" i="1" dirty="0">
                <a:solidFill>
                  <a:schemeClr val="bg1"/>
                </a:solidFill>
              </a:rPr>
              <a:t>. So that this effect on students may be life-wide and life-long, the Christian school stresses the idea of vocation, of calling, of whole-life stewardship.”  </a:t>
            </a:r>
            <a:r>
              <a:rPr lang="en-CA" dirty="0" smtClean="0">
                <a:solidFill>
                  <a:schemeClr val="bg1"/>
                </a:solidFill>
              </a:rPr>
              <a:t>(Affirmation 6)</a:t>
            </a:r>
            <a:endParaRPr lang="en-CA" dirty="0">
              <a:solidFill>
                <a:schemeClr val="bg1"/>
              </a:solidFill>
            </a:endParaRPr>
          </a:p>
        </p:txBody>
      </p:sp>
    </p:spTree>
    <p:extLst>
      <p:ext uri="{BB962C8B-B14F-4D97-AF65-F5344CB8AC3E}">
        <p14:creationId xmlns:p14="http://schemas.microsoft.com/office/powerpoint/2010/main" val="392052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solidFill>
                  <a:schemeClr val="bg1"/>
                </a:solidFill>
              </a:rPr>
              <a:t>Where Are We At With PBL at ACMS?</a:t>
            </a:r>
            <a:endParaRPr lang="en-CA"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CA" dirty="0" smtClean="0">
                <a:solidFill>
                  <a:schemeClr val="bg1"/>
                </a:solidFill>
              </a:rPr>
              <a:t>We are not there yet- this is a work in progress and we are learning as we go</a:t>
            </a:r>
          </a:p>
          <a:p>
            <a:pPr marL="514350" indent="-514350">
              <a:buAutoNum type="arabicPeriod"/>
            </a:pPr>
            <a:r>
              <a:rPr lang="en-CA" dirty="0" smtClean="0">
                <a:solidFill>
                  <a:schemeClr val="bg1"/>
                </a:solidFill>
              </a:rPr>
              <a:t>POL Evening in January</a:t>
            </a:r>
          </a:p>
          <a:p>
            <a:pPr marL="914400" lvl="1" indent="-514350">
              <a:buAutoNum type="alphaLcParenR"/>
            </a:pPr>
            <a:r>
              <a:rPr lang="en-CA" dirty="0" smtClean="0">
                <a:solidFill>
                  <a:schemeClr val="bg1"/>
                </a:solidFill>
              </a:rPr>
              <a:t>Grade 6 projects- French Fashion Show, Fractured Fairy Tales</a:t>
            </a:r>
          </a:p>
          <a:p>
            <a:pPr marL="914400" lvl="1" indent="-514350">
              <a:buAutoNum type="alphaLcParenR"/>
            </a:pPr>
            <a:r>
              <a:rPr lang="en-CA" dirty="0" smtClean="0">
                <a:solidFill>
                  <a:schemeClr val="bg1"/>
                </a:solidFill>
              </a:rPr>
              <a:t>Grade 7 projects- Civilization projects</a:t>
            </a:r>
          </a:p>
          <a:p>
            <a:pPr marL="914400" lvl="1" indent="-514350">
              <a:buAutoNum type="alphaLcParenR"/>
            </a:pPr>
            <a:r>
              <a:rPr lang="en-CA" dirty="0" smtClean="0">
                <a:solidFill>
                  <a:schemeClr val="bg1"/>
                </a:solidFill>
              </a:rPr>
              <a:t>Grade 8 Projects- Medieval Fair</a:t>
            </a:r>
          </a:p>
          <a:p>
            <a:pPr marL="514350" indent="-514350">
              <a:buAutoNum type="arabicPeriod"/>
            </a:pPr>
            <a:r>
              <a:rPr lang="en-CA" dirty="0" smtClean="0">
                <a:solidFill>
                  <a:schemeClr val="bg1"/>
                </a:solidFill>
              </a:rPr>
              <a:t>Other notable projects</a:t>
            </a:r>
          </a:p>
          <a:p>
            <a:pPr marL="914400" lvl="1" indent="-514350">
              <a:buFont typeface="+mj-lt"/>
              <a:buAutoNum type="alphaLcParenR"/>
            </a:pPr>
            <a:r>
              <a:rPr lang="en-CA" dirty="0" smtClean="0">
                <a:solidFill>
                  <a:schemeClr val="bg1"/>
                </a:solidFill>
              </a:rPr>
              <a:t>Here I Stand</a:t>
            </a:r>
          </a:p>
          <a:p>
            <a:pPr marL="914400" lvl="1" indent="-514350">
              <a:buFont typeface="+mj-lt"/>
              <a:buAutoNum type="alphaLcParenR"/>
            </a:pPr>
            <a:r>
              <a:rPr lang="en-CA" dirty="0" smtClean="0">
                <a:solidFill>
                  <a:schemeClr val="bg1"/>
                </a:solidFill>
              </a:rPr>
              <a:t>Castles</a:t>
            </a:r>
            <a:endParaRPr lang="en-CA" dirty="0">
              <a:solidFill>
                <a:schemeClr val="bg1"/>
              </a:solidFill>
            </a:endParaRPr>
          </a:p>
        </p:txBody>
      </p:sp>
    </p:spTree>
    <p:extLst>
      <p:ext uri="{BB962C8B-B14F-4D97-AF65-F5344CB8AC3E}">
        <p14:creationId xmlns:p14="http://schemas.microsoft.com/office/powerpoint/2010/main" val="127564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TotalTime>
  <Words>488</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 Primer on Project Based Learning</vt:lpstr>
      <vt:lpstr>What is Project Based Learning?</vt:lpstr>
      <vt:lpstr>What is Project Based Learning?</vt:lpstr>
      <vt:lpstr>What is Project Based Learning?</vt:lpstr>
      <vt:lpstr>Essential Elements of PBL</vt:lpstr>
      <vt:lpstr>PBL Misconceptions</vt:lpstr>
      <vt:lpstr>Why PBL in a Christian School?</vt:lpstr>
      <vt:lpstr>Why PBL in a Christian School?</vt:lpstr>
      <vt:lpstr>Where Are We At With PBL at ACMS?</vt:lpstr>
      <vt:lpstr>Introduction of your Grade Specific Project…</vt:lpstr>
      <vt:lpstr>Burning Questions</vt:lpstr>
      <vt:lpstr>Clarifying Questions</vt:lpstr>
      <vt:lpstr>Probing Questions</vt:lpstr>
      <vt:lpstr>Discussion</vt:lpstr>
      <vt:lpstr>Presenter Response</vt:lpstr>
      <vt:lpstr>Participants Respond</vt:lpstr>
      <vt:lpstr>Now it is your turn…</vt:lpstr>
    </vt:vector>
  </TitlesOfParts>
  <Company>Abbotsford Christian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Primer on Project-Based Learning</dc:title>
  <dc:creator>Tym Berger</dc:creator>
  <cp:lastModifiedBy>Timon Piccini</cp:lastModifiedBy>
  <cp:revision>24</cp:revision>
  <dcterms:created xsi:type="dcterms:W3CDTF">2013-02-14T03:57:25Z</dcterms:created>
  <dcterms:modified xsi:type="dcterms:W3CDTF">2013-03-01T16:15:27Z</dcterms:modified>
</cp:coreProperties>
</file>